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2"/>
  </p:notesMasterIdLst>
  <p:sldIdLst>
    <p:sldId id="306" r:id="rId5"/>
    <p:sldId id="308" r:id="rId6"/>
    <p:sldId id="294" r:id="rId7"/>
    <p:sldId id="295" r:id="rId8"/>
    <p:sldId id="310" r:id="rId9"/>
    <p:sldId id="313" r:id="rId10"/>
    <p:sldId id="31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84967" autoAdjust="0"/>
  </p:normalViewPr>
  <p:slideViewPr>
    <p:cSldViewPr snapToGrid="0">
      <p:cViewPr varScale="1">
        <p:scale>
          <a:sx n="79" d="100"/>
          <a:sy n="79" d="100"/>
        </p:scale>
        <p:origin x="72" y="288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FAB6AD-BEF6-4340-97FB-DACCB7280C5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F89C865-933E-42F6-B17B-C2D256083250}">
      <dgm:prSet/>
      <dgm:spPr/>
      <dgm:t>
        <a:bodyPr/>
        <a:lstStyle/>
        <a:p>
          <a:r>
            <a:rPr lang="en-US" b="0" i="0" dirty="0"/>
            <a:t>Power BI is a Microsoft business intelligence and data visualization tool. It helps users connect to data sources, create interactive reports and dashboards, and share insights. </a:t>
          </a:r>
        </a:p>
        <a:p>
          <a:r>
            <a:rPr lang="en-US" b="0" i="0" dirty="0"/>
            <a:t>Key features include data connectivity, transformation, visualization, sharing, and mobile access. It's widely used for data analysis and decision-making in organizations.</a:t>
          </a:r>
          <a:endParaRPr lang="en-US" dirty="0"/>
        </a:p>
      </dgm:t>
    </dgm:pt>
    <dgm:pt modelId="{ED402EBD-FADD-46CB-B7E9-D86A3D75145F}" type="parTrans" cxnId="{27A8087F-0E74-4181-AE48-0838F1D17B55}">
      <dgm:prSet/>
      <dgm:spPr/>
      <dgm:t>
        <a:bodyPr/>
        <a:lstStyle/>
        <a:p>
          <a:endParaRPr lang="en-US"/>
        </a:p>
      </dgm:t>
    </dgm:pt>
    <dgm:pt modelId="{C9B4FECB-A1B6-43FB-8D06-F3915FF572A1}" type="sibTrans" cxnId="{27A8087F-0E74-4181-AE48-0838F1D17B55}">
      <dgm:prSet/>
      <dgm:spPr/>
      <dgm:t>
        <a:bodyPr/>
        <a:lstStyle/>
        <a:p>
          <a:endParaRPr lang="en-US"/>
        </a:p>
      </dgm:t>
    </dgm:pt>
    <dgm:pt modelId="{394BCE22-3759-40BD-8C73-801ADE80CE32}">
      <dgm:prSet/>
      <dgm:spPr/>
      <dgm:t>
        <a:bodyPr/>
        <a:lstStyle/>
        <a:p>
          <a:r>
            <a:rPr lang="en-US"/>
            <a:t>It</a:t>
          </a:r>
          <a:r>
            <a:rPr lang="en-US" b="0" i="0"/>
            <a:t> allows users to connect to a wide range of data sources, including databases, cloud services, Excel spreadsheets, and more. It supports both on-premises and cloud-based data.</a:t>
          </a:r>
          <a:endParaRPr lang="en-US"/>
        </a:p>
      </dgm:t>
    </dgm:pt>
    <dgm:pt modelId="{F6705CA8-E2A3-47E6-B14E-3BEE5EA4EDDF}" type="parTrans" cxnId="{1A61E576-06C8-4AB5-8789-95274EF7C18F}">
      <dgm:prSet/>
      <dgm:spPr/>
      <dgm:t>
        <a:bodyPr/>
        <a:lstStyle/>
        <a:p>
          <a:endParaRPr lang="en-US"/>
        </a:p>
      </dgm:t>
    </dgm:pt>
    <dgm:pt modelId="{3230F4FC-B060-4F2F-BA82-A4A2A9B11FC7}" type="sibTrans" cxnId="{1A61E576-06C8-4AB5-8789-95274EF7C18F}">
      <dgm:prSet/>
      <dgm:spPr/>
      <dgm:t>
        <a:bodyPr/>
        <a:lstStyle/>
        <a:p>
          <a:endParaRPr lang="en-US"/>
        </a:p>
      </dgm:t>
    </dgm:pt>
    <dgm:pt modelId="{4442C38C-80D9-4B79-9E61-FD6D883B83D3}">
      <dgm:prSet/>
      <dgm:spPr/>
      <dgm:t>
        <a:bodyPr/>
        <a:lstStyle/>
        <a:p>
          <a:r>
            <a:rPr lang="en-US"/>
            <a:t>It</a:t>
          </a:r>
          <a:r>
            <a:rPr lang="en-US" b="0" i="0"/>
            <a:t> includes a data modeling feature where users can create relationships between different tables of data, define calculated columns and measures, and build a data model that supports complex analyses.</a:t>
          </a:r>
          <a:endParaRPr lang="en-US"/>
        </a:p>
      </dgm:t>
    </dgm:pt>
    <dgm:pt modelId="{7C9A1D7E-E089-4533-B205-6A97EC90970F}" type="parTrans" cxnId="{024AEBE6-C2B9-40FE-99A3-5FDD151C749B}">
      <dgm:prSet/>
      <dgm:spPr/>
      <dgm:t>
        <a:bodyPr/>
        <a:lstStyle/>
        <a:p>
          <a:endParaRPr lang="en-US"/>
        </a:p>
      </dgm:t>
    </dgm:pt>
    <dgm:pt modelId="{4153B657-6B56-4E58-88EB-B77C3A01D49F}" type="sibTrans" cxnId="{024AEBE6-C2B9-40FE-99A3-5FDD151C749B}">
      <dgm:prSet/>
      <dgm:spPr/>
      <dgm:t>
        <a:bodyPr/>
        <a:lstStyle/>
        <a:p>
          <a:endParaRPr lang="en-US"/>
        </a:p>
      </dgm:t>
    </dgm:pt>
    <dgm:pt modelId="{0305218B-D737-42A2-AE5A-F51FDECFF369}" type="pres">
      <dgm:prSet presAssocID="{77FAB6AD-BEF6-4340-97FB-DACCB7280C5F}" presName="root" presStyleCnt="0">
        <dgm:presLayoutVars>
          <dgm:dir/>
          <dgm:resizeHandles val="exact"/>
        </dgm:presLayoutVars>
      </dgm:prSet>
      <dgm:spPr/>
    </dgm:pt>
    <dgm:pt modelId="{CF79A012-0D3A-4782-8840-925BD0C79791}" type="pres">
      <dgm:prSet presAssocID="{1F89C865-933E-42F6-B17B-C2D256083250}" presName="compNode" presStyleCnt="0"/>
      <dgm:spPr/>
    </dgm:pt>
    <dgm:pt modelId="{B465838B-16FE-4F75-A25E-AE768E2D5C7A}" type="pres">
      <dgm:prSet presAssocID="{1F89C865-933E-42F6-B17B-C2D256083250}" presName="bgRect" presStyleLbl="bgShp" presStyleIdx="0" presStyleCnt="3"/>
      <dgm:spPr/>
    </dgm:pt>
    <dgm:pt modelId="{ADFBD711-AD08-4BAE-B0DB-743156C9B3AA}" type="pres">
      <dgm:prSet presAssocID="{1F89C865-933E-42F6-B17B-C2D25608325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72C51698-565A-40BF-99A1-B7FCBDFC681F}" type="pres">
      <dgm:prSet presAssocID="{1F89C865-933E-42F6-B17B-C2D256083250}" presName="spaceRect" presStyleCnt="0"/>
      <dgm:spPr/>
    </dgm:pt>
    <dgm:pt modelId="{C457EB00-309B-424E-BEA8-B64B70ED5EF1}" type="pres">
      <dgm:prSet presAssocID="{1F89C865-933E-42F6-B17B-C2D256083250}" presName="parTx" presStyleLbl="revTx" presStyleIdx="0" presStyleCnt="3">
        <dgm:presLayoutVars>
          <dgm:chMax val="0"/>
          <dgm:chPref val="0"/>
        </dgm:presLayoutVars>
      </dgm:prSet>
      <dgm:spPr/>
    </dgm:pt>
    <dgm:pt modelId="{1C240E9E-0A87-459C-8E21-05C2DA0EEC5B}" type="pres">
      <dgm:prSet presAssocID="{C9B4FECB-A1B6-43FB-8D06-F3915FF572A1}" presName="sibTrans" presStyleCnt="0"/>
      <dgm:spPr/>
    </dgm:pt>
    <dgm:pt modelId="{0F6D1C7C-8823-4E8E-AB33-49B05BB609AE}" type="pres">
      <dgm:prSet presAssocID="{394BCE22-3759-40BD-8C73-801ADE80CE32}" presName="compNode" presStyleCnt="0"/>
      <dgm:spPr/>
    </dgm:pt>
    <dgm:pt modelId="{9D46F5AC-2021-4F11-AFAC-7CD46C122656}" type="pres">
      <dgm:prSet presAssocID="{394BCE22-3759-40BD-8C73-801ADE80CE32}" presName="bgRect" presStyleLbl="bgShp" presStyleIdx="1" presStyleCnt="3"/>
      <dgm:spPr/>
    </dgm:pt>
    <dgm:pt modelId="{86C67EA9-3ED0-4C5D-B6C5-FF89DB2A61D0}" type="pres">
      <dgm:prSet presAssocID="{394BCE22-3759-40BD-8C73-801ADE80CE3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A6564E4-8E41-4F89-86A1-4071A8E2AE62}" type="pres">
      <dgm:prSet presAssocID="{394BCE22-3759-40BD-8C73-801ADE80CE32}" presName="spaceRect" presStyleCnt="0"/>
      <dgm:spPr/>
    </dgm:pt>
    <dgm:pt modelId="{59B02BF5-7124-4386-8823-6A9C11E62924}" type="pres">
      <dgm:prSet presAssocID="{394BCE22-3759-40BD-8C73-801ADE80CE32}" presName="parTx" presStyleLbl="revTx" presStyleIdx="1" presStyleCnt="3">
        <dgm:presLayoutVars>
          <dgm:chMax val="0"/>
          <dgm:chPref val="0"/>
        </dgm:presLayoutVars>
      </dgm:prSet>
      <dgm:spPr/>
    </dgm:pt>
    <dgm:pt modelId="{B8DF3338-C2C1-43CC-963A-C680BE7D9A0A}" type="pres">
      <dgm:prSet presAssocID="{3230F4FC-B060-4F2F-BA82-A4A2A9B11FC7}" presName="sibTrans" presStyleCnt="0"/>
      <dgm:spPr/>
    </dgm:pt>
    <dgm:pt modelId="{CA2304A0-C51F-42FD-B6E4-1178F04C358D}" type="pres">
      <dgm:prSet presAssocID="{4442C38C-80D9-4B79-9E61-FD6D883B83D3}" presName="compNode" presStyleCnt="0"/>
      <dgm:spPr/>
    </dgm:pt>
    <dgm:pt modelId="{A79DDD81-ADCC-4FF8-BE4E-DFCEB7347DB1}" type="pres">
      <dgm:prSet presAssocID="{4442C38C-80D9-4B79-9E61-FD6D883B83D3}" presName="bgRect" presStyleLbl="bgShp" presStyleIdx="2" presStyleCnt="3"/>
      <dgm:spPr/>
    </dgm:pt>
    <dgm:pt modelId="{DA516932-C422-4B0D-BB3A-C350DEF88234}" type="pres">
      <dgm:prSet presAssocID="{4442C38C-80D9-4B79-9E61-FD6D883B83D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F7ACCE76-C60A-4727-8072-5F2CAD8A1F0F}" type="pres">
      <dgm:prSet presAssocID="{4442C38C-80D9-4B79-9E61-FD6D883B83D3}" presName="spaceRect" presStyleCnt="0"/>
      <dgm:spPr/>
    </dgm:pt>
    <dgm:pt modelId="{CEF3C9BB-1FE7-475D-BB92-D00681B60D60}" type="pres">
      <dgm:prSet presAssocID="{4442C38C-80D9-4B79-9E61-FD6D883B83D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B045548-E7FF-49A4-83A4-0229DB285471}" type="presOf" srcId="{394BCE22-3759-40BD-8C73-801ADE80CE32}" destId="{59B02BF5-7124-4386-8823-6A9C11E62924}" srcOrd="0" destOrd="0" presId="urn:microsoft.com/office/officeart/2018/2/layout/IconVerticalSolidList"/>
    <dgm:cxn modelId="{1A61E576-06C8-4AB5-8789-95274EF7C18F}" srcId="{77FAB6AD-BEF6-4340-97FB-DACCB7280C5F}" destId="{394BCE22-3759-40BD-8C73-801ADE80CE32}" srcOrd="1" destOrd="0" parTransId="{F6705CA8-E2A3-47E6-B14E-3BEE5EA4EDDF}" sibTransId="{3230F4FC-B060-4F2F-BA82-A4A2A9B11FC7}"/>
    <dgm:cxn modelId="{27A8087F-0E74-4181-AE48-0838F1D17B55}" srcId="{77FAB6AD-BEF6-4340-97FB-DACCB7280C5F}" destId="{1F89C865-933E-42F6-B17B-C2D256083250}" srcOrd="0" destOrd="0" parTransId="{ED402EBD-FADD-46CB-B7E9-D86A3D75145F}" sibTransId="{C9B4FECB-A1B6-43FB-8D06-F3915FF572A1}"/>
    <dgm:cxn modelId="{77FAA9B3-41FB-4EA8-936A-4B96D12E6324}" type="presOf" srcId="{1F89C865-933E-42F6-B17B-C2D256083250}" destId="{C457EB00-309B-424E-BEA8-B64B70ED5EF1}" srcOrd="0" destOrd="0" presId="urn:microsoft.com/office/officeart/2018/2/layout/IconVerticalSolidList"/>
    <dgm:cxn modelId="{809A13B5-9909-4C3A-97BB-49B15A8C24FF}" type="presOf" srcId="{77FAB6AD-BEF6-4340-97FB-DACCB7280C5F}" destId="{0305218B-D737-42A2-AE5A-F51FDECFF369}" srcOrd="0" destOrd="0" presId="urn:microsoft.com/office/officeart/2018/2/layout/IconVerticalSolidList"/>
    <dgm:cxn modelId="{0D3789E6-F686-4E89-A349-7AFBD4788732}" type="presOf" srcId="{4442C38C-80D9-4B79-9E61-FD6D883B83D3}" destId="{CEF3C9BB-1FE7-475D-BB92-D00681B60D60}" srcOrd="0" destOrd="0" presId="urn:microsoft.com/office/officeart/2018/2/layout/IconVerticalSolidList"/>
    <dgm:cxn modelId="{024AEBE6-C2B9-40FE-99A3-5FDD151C749B}" srcId="{77FAB6AD-BEF6-4340-97FB-DACCB7280C5F}" destId="{4442C38C-80D9-4B79-9E61-FD6D883B83D3}" srcOrd="2" destOrd="0" parTransId="{7C9A1D7E-E089-4533-B205-6A97EC90970F}" sibTransId="{4153B657-6B56-4E58-88EB-B77C3A01D49F}"/>
    <dgm:cxn modelId="{9D80BD3F-9E35-4E14-8B8A-ACB1DD5D4317}" type="presParOf" srcId="{0305218B-D737-42A2-AE5A-F51FDECFF369}" destId="{CF79A012-0D3A-4782-8840-925BD0C79791}" srcOrd="0" destOrd="0" presId="urn:microsoft.com/office/officeart/2018/2/layout/IconVerticalSolidList"/>
    <dgm:cxn modelId="{CB5814FF-5894-4D20-BA16-B91ADCAEA1C9}" type="presParOf" srcId="{CF79A012-0D3A-4782-8840-925BD0C79791}" destId="{B465838B-16FE-4F75-A25E-AE768E2D5C7A}" srcOrd="0" destOrd="0" presId="urn:microsoft.com/office/officeart/2018/2/layout/IconVerticalSolidList"/>
    <dgm:cxn modelId="{8876980F-1A30-4D1B-AB02-1289F5A2CABF}" type="presParOf" srcId="{CF79A012-0D3A-4782-8840-925BD0C79791}" destId="{ADFBD711-AD08-4BAE-B0DB-743156C9B3AA}" srcOrd="1" destOrd="0" presId="urn:microsoft.com/office/officeart/2018/2/layout/IconVerticalSolidList"/>
    <dgm:cxn modelId="{82752870-60E7-43D6-B47D-DDDA105B5580}" type="presParOf" srcId="{CF79A012-0D3A-4782-8840-925BD0C79791}" destId="{72C51698-565A-40BF-99A1-B7FCBDFC681F}" srcOrd="2" destOrd="0" presId="urn:microsoft.com/office/officeart/2018/2/layout/IconVerticalSolidList"/>
    <dgm:cxn modelId="{6658B806-7B3F-4BA2-BD08-59190401FAD3}" type="presParOf" srcId="{CF79A012-0D3A-4782-8840-925BD0C79791}" destId="{C457EB00-309B-424E-BEA8-B64B70ED5EF1}" srcOrd="3" destOrd="0" presId="urn:microsoft.com/office/officeart/2018/2/layout/IconVerticalSolidList"/>
    <dgm:cxn modelId="{E3629943-25BC-4ED6-9B9B-AE60D74F7B9E}" type="presParOf" srcId="{0305218B-D737-42A2-AE5A-F51FDECFF369}" destId="{1C240E9E-0A87-459C-8E21-05C2DA0EEC5B}" srcOrd="1" destOrd="0" presId="urn:microsoft.com/office/officeart/2018/2/layout/IconVerticalSolidList"/>
    <dgm:cxn modelId="{35A0D2FC-7611-424D-9B26-6090FC6F4C61}" type="presParOf" srcId="{0305218B-D737-42A2-AE5A-F51FDECFF369}" destId="{0F6D1C7C-8823-4E8E-AB33-49B05BB609AE}" srcOrd="2" destOrd="0" presId="urn:microsoft.com/office/officeart/2018/2/layout/IconVerticalSolidList"/>
    <dgm:cxn modelId="{E238BB98-A7CC-46DE-9B2C-21AB8759D86F}" type="presParOf" srcId="{0F6D1C7C-8823-4E8E-AB33-49B05BB609AE}" destId="{9D46F5AC-2021-4F11-AFAC-7CD46C122656}" srcOrd="0" destOrd="0" presId="urn:microsoft.com/office/officeart/2018/2/layout/IconVerticalSolidList"/>
    <dgm:cxn modelId="{C55E7F76-7005-45C4-902D-3188CB7F326A}" type="presParOf" srcId="{0F6D1C7C-8823-4E8E-AB33-49B05BB609AE}" destId="{86C67EA9-3ED0-4C5D-B6C5-FF89DB2A61D0}" srcOrd="1" destOrd="0" presId="urn:microsoft.com/office/officeart/2018/2/layout/IconVerticalSolidList"/>
    <dgm:cxn modelId="{0A6A6142-6389-44BB-97F6-BD3A26047776}" type="presParOf" srcId="{0F6D1C7C-8823-4E8E-AB33-49B05BB609AE}" destId="{6A6564E4-8E41-4F89-86A1-4071A8E2AE62}" srcOrd="2" destOrd="0" presId="urn:microsoft.com/office/officeart/2018/2/layout/IconVerticalSolidList"/>
    <dgm:cxn modelId="{D57E076B-B838-4B88-9333-66B5A1996D77}" type="presParOf" srcId="{0F6D1C7C-8823-4E8E-AB33-49B05BB609AE}" destId="{59B02BF5-7124-4386-8823-6A9C11E62924}" srcOrd="3" destOrd="0" presId="urn:microsoft.com/office/officeart/2018/2/layout/IconVerticalSolidList"/>
    <dgm:cxn modelId="{8B115363-1AA9-4EDA-950A-DC5C22CC2FFE}" type="presParOf" srcId="{0305218B-D737-42A2-AE5A-F51FDECFF369}" destId="{B8DF3338-C2C1-43CC-963A-C680BE7D9A0A}" srcOrd="3" destOrd="0" presId="urn:microsoft.com/office/officeart/2018/2/layout/IconVerticalSolidList"/>
    <dgm:cxn modelId="{77ABC634-1952-44D2-B0C4-A36F39CA3CAE}" type="presParOf" srcId="{0305218B-D737-42A2-AE5A-F51FDECFF369}" destId="{CA2304A0-C51F-42FD-B6E4-1178F04C358D}" srcOrd="4" destOrd="0" presId="urn:microsoft.com/office/officeart/2018/2/layout/IconVerticalSolidList"/>
    <dgm:cxn modelId="{3E36FD5C-8623-4F03-9179-176F4CDCD746}" type="presParOf" srcId="{CA2304A0-C51F-42FD-B6E4-1178F04C358D}" destId="{A79DDD81-ADCC-4FF8-BE4E-DFCEB7347DB1}" srcOrd="0" destOrd="0" presId="urn:microsoft.com/office/officeart/2018/2/layout/IconVerticalSolidList"/>
    <dgm:cxn modelId="{A14F3F0E-B38B-4478-BCA2-3E86E84AED68}" type="presParOf" srcId="{CA2304A0-C51F-42FD-B6E4-1178F04C358D}" destId="{DA516932-C422-4B0D-BB3A-C350DEF88234}" srcOrd="1" destOrd="0" presId="urn:microsoft.com/office/officeart/2018/2/layout/IconVerticalSolidList"/>
    <dgm:cxn modelId="{FD813AF3-D959-4EE4-B906-4AFB71CF178D}" type="presParOf" srcId="{CA2304A0-C51F-42FD-B6E4-1178F04C358D}" destId="{F7ACCE76-C60A-4727-8072-5F2CAD8A1F0F}" srcOrd="2" destOrd="0" presId="urn:microsoft.com/office/officeart/2018/2/layout/IconVerticalSolidList"/>
    <dgm:cxn modelId="{88DA4E78-7E8F-4F94-9AD3-2A4658014FDD}" type="presParOf" srcId="{CA2304A0-C51F-42FD-B6E4-1178F04C358D}" destId="{CEF3C9BB-1FE7-475D-BB92-D00681B60D6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5838B-16FE-4F75-A25E-AE768E2D5C7A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FBD711-AD08-4BAE-B0DB-743156C9B3AA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57EB00-309B-424E-BEA8-B64B70ED5EF1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Power BI is a Microsoft business intelligence and data visualization tool. It helps users connect to data sources, create interactive reports and dashboards, and share insights. 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Key features include data connectivity, transformation, visualization, sharing, and mobile access. It's widely used for data analysis and decision-making in organizations.</a:t>
          </a:r>
          <a:endParaRPr lang="en-US" sz="1500" kern="1200" dirty="0"/>
        </a:p>
      </dsp:txBody>
      <dsp:txXfrm>
        <a:off x="1435590" y="531"/>
        <a:ext cx="9080009" cy="1242935"/>
      </dsp:txXfrm>
    </dsp:sp>
    <dsp:sp modelId="{9D46F5AC-2021-4F11-AFAC-7CD46C122656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C67EA9-3ED0-4C5D-B6C5-FF89DB2A61D0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B02BF5-7124-4386-8823-6A9C11E62924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It</a:t>
          </a:r>
          <a:r>
            <a:rPr lang="en-US" sz="1500" b="0" i="0" kern="1200"/>
            <a:t> allows users to connect to a wide range of data sources, including databases, cloud services, Excel spreadsheets, and more. It supports both on-premises and cloud-based data.</a:t>
          </a:r>
          <a:endParaRPr lang="en-US" sz="1500" kern="1200"/>
        </a:p>
      </dsp:txBody>
      <dsp:txXfrm>
        <a:off x="1435590" y="1554201"/>
        <a:ext cx="9080009" cy="1242935"/>
      </dsp:txXfrm>
    </dsp:sp>
    <dsp:sp modelId="{A79DDD81-ADCC-4FF8-BE4E-DFCEB7347DB1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516932-C422-4B0D-BB3A-C350DEF88234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F3C9BB-1FE7-475D-BB92-D00681B60D60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It</a:t>
          </a:r>
          <a:r>
            <a:rPr lang="en-US" sz="1500" b="0" i="0" kern="1200"/>
            <a:t> includes a data modeling feature where users can create relationships between different tables of data, define calculated columns and measures, and build a data model that supports complex analyses.</a:t>
          </a:r>
          <a:endParaRPr lang="en-US" sz="1500" kern="1200"/>
        </a:p>
      </dsp:txBody>
      <dsp:txXfrm>
        <a:off x="1435590" y="3107870"/>
        <a:ext cx="9080009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9/15/2023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>
            <a:normAutofit/>
          </a:bodyPr>
          <a:lstStyle/>
          <a:p>
            <a:r>
              <a:rPr lang="en-US" spc="400"/>
              <a:t>JOURNEY SCRAPBOOK</a:t>
            </a:r>
            <a:br>
              <a:rPr lang="en-US" spc="400"/>
            </a:br>
            <a:r>
              <a:rPr lang="en-US" spc="400"/>
              <a:t>                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/>
          <a:p>
            <a:r>
              <a:rPr lang="en-US" dirty="0"/>
              <a:t>Shruti Katyal</a:t>
            </a:r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09651"/>
          </a:xfrm>
        </p:spPr>
        <p:txBody>
          <a:bodyPr anchor="ctr">
            <a:normAutofit fontScale="90000"/>
          </a:bodyPr>
          <a:lstStyle/>
          <a:p>
            <a:br>
              <a:rPr lang="en-US" sz="2600" dirty="0"/>
            </a:b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                      </a:t>
            </a:r>
            <a:b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                  Power BI</a:t>
            </a:r>
            <a:b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9" name="Date Placeholder 8" hidden="1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9/3/20XX</a:t>
            </a:r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7C1A8A46-B58D-EEE2-0B38-0E342061A4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7254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Date Placeholder 3" hidden="1">
            <a:extLst>
              <a:ext uri="{FF2B5EF4-FFF2-40B4-BE49-F238E27FC236}">
                <a16:creationId xmlns:a16="http://schemas.microsoft.com/office/drawing/2014/main" id="{64315A6C-2E9D-8C87-FF91-1D999319EFD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658368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9/3/20XX</a:t>
            </a:r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17821" cy="101861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Loading in Power BI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3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08CFEC-3A4C-9D10-89A5-D09AF8B98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79" y="1264905"/>
            <a:ext cx="5440545" cy="259109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2ABFE00-F0D4-C3A3-22CE-6CCBEF4B26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79" y="3704635"/>
            <a:ext cx="5440545" cy="29443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A9F5D8-BC5C-4E70-9521-0CD7D1C72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4303" y="1264904"/>
            <a:ext cx="5357648" cy="538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Filters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4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pic>
        <p:nvPicPr>
          <p:cNvPr id="6" name="Content Placeholder 5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F5F9A1BC-9E31-35B5-F8EB-333E596CC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54" y="1787157"/>
            <a:ext cx="10209845" cy="4266802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60FF5070-D6D5-B79C-FB49-FD70BEEEB550}"/>
              </a:ext>
            </a:extLst>
          </p:cNvPr>
          <p:cNvSpPr/>
          <p:nvPr/>
        </p:nvSpPr>
        <p:spPr>
          <a:xfrm>
            <a:off x="6562944" y="1787156"/>
            <a:ext cx="831850" cy="17548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C1000D-D681-F0C1-CADB-768519437621}"/>
              </a:ext>
            </a:extLst>
          </p:cNvPr>
          <p:cNvSpPr txBox="1"/>
          <p:nvPr/>
        </p:nvSpPr>
        <p:spPr>
          <a:xfrm>
            <a:off x="6453352" y="365125"/>
            <a:ext cx="33002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Visualization Filters</a:t>
            </a:r>
          </a:p>
        </p:txBody>
      </p:sp>
    </p:spTree>
    <p:extLst>
      <p:ext uri="{BB962C8B-B14F-4D97-AF65-F5344CB8AC3E}">
        <p14:creationId xmlns:p14="http://schemas.microsoft.com/office/powerpoint/2010/main" val="277827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420414"/>
            <a:ext cx="5379930" cy="987972"/>
          </a:xfrm>
        </p:spPr>
        <p:txBody>
          <a:bodyPr anchor="b">
            <a:normAutofit/>
          </a:bodyPr>
          <a:lstStyle/>
          <a:p>
            <a:r>
              <a:rPr lang="en-US" sz="4600" u="sng" dirty="0"/>
              <a:t>Data Modelling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FC25C2-2815-4A92-A043-0CEC83591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962146" cy="44522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700" b="0" i="0">
                <a:effectLst/>
              </a:rPr>
              <a:t>Data modeling involves: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700" b="0" i="0">
                <a:effectLst/>
              </a:rPr>
              <a:t>Structuring Data: Organizing data into tables and defining how they relate to each other.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700" b="0" i="0">
                <a:effectLst/>
              </a:rPr>
              <a:t>Relationships: Establishing connections between data tables to enable meaningful queries.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700" b="0" i="0">
                <a:effectLst/>
              </a:rPr>
              <a:t>Calculations: Creating calculated fields and measures for deriving insights from the data.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700" b="0" i="0">
                <a:effectLst/>
              </a:rPr>
              <a:t>Optimization: Improving data efficiency for faster queries and analysis.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700" b="0" i="0">
                <a:effectLst/>
              </a:rPr>
              <a:t>Schema Design: Designing the blueprint for data storage and retrieval.</a:t>
            </a:r>
          </a:p>
          <a:p>
            <a:pPr>
              <a:lnSpc>
                <a:spcPct val="100000"/>
              </a:lnSpc>
            </a:pPr>
            <a:endParaRPr lang="en-US" sz="1700"/>
          </a:p>
        </p:txBody>
      </p:sp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ACE80BFB-2E66-5420-30DB-C5E558940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7" name="Picture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B0C09F75-4A65-6F3F-105C-43ADB4C018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444" r="4893" b="-1"/>
          <a:stretch/>
        </p:blipFill>
        <p:spPr>
          <a:xfrm>
            <a:off x="283464" y="3108960"/>
            <a:ext cx="5221224" cy="3447288"/>
          </a:xfrm>
          <a:noFill/>
        </p:spPr>
      </p:pic>
      <p:pic>
        <p:nvPicPr>
          <p:cNvPr id="12" name="Picture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5FEF83B5-DFC3-D22B-AAC5-EE677D9BFB8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1618" b="11618"/>
          <a:stretch>
            <a:fillRect/>
          </a:stretch>
        </p:blipFill>
        <p:spPr>
          <a:xfrm>
            <a:off x="284163" y="301625"/>
            <a:ext cx="5221287" cy="2505075"/>
          </a:xfrm>
        </p:spPr>
      </p:pic>
      <p:sp>
        <p:nvSpPr>
          <p:cNvPr id="10" name="Slide Number Placeholder 9" hidden="1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473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E43FC675-2300-EA77-C0E7-7D4F99B85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75" y="2028498"/>
            <a:ext cx="4043363" cy="3222954"/>
          </a:xfrm>
          <a:prstGeom prst="rect">
            <a:avLst/>
          </a:prstGeom>
        </p:spPr>
      </p:pic>
      <p:pic>
        <p:nvPicPr>
          <p:cNvPr id="10" name="Content Placeholder 9" descr="A computer screen shot of a pie chart&#10;&#10;Description automatically generated">
            <a:extLst>
              <a:ext uri="{FF2B5EF4-FFF2-40B4-BE49-F238E27FC236}">
                <a16:creationId xmlns:a16="http://schemas.microsoft.com/office/drawing/2014/main" id="{A07CCC70-BDFF-E9EC-4BA9-067151788D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92650" y="2028498"/>
            <a:ext cx="3556000" cy="3222954"/>
          </a:xfrm>
        </p:spPr>
      </p:pic>
      <p:pic>
        <p:nvPicPr>
          <p:cNvPr id="12" name="Picture 11" descr="A computer screen shot of a graph&#10;&#10;Description automatically generated">
            <a:extLst>
              <a:ext uri="{FF2B5EF4-FFF2-40B4-BE49-F238E27FC236}">
                <a16:creationId xmlns:a16="http://schemas.microsoft.com/office/drawing/2014/main" id="{B073F1A6-35D1-0C4F-7B2C-84DA285E8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1675" y="2028498"/>
            <a:ext cx="3556000" cy="3222954"/>
          </a:xfrm>
          <a:prstGeom prst="rect">
            <a:avLst/>
          </a:prstGeom>
        </p:spPr>
      </p:pic>
      <p:sp>
        <p:nvSpPr>
          <p:cNvPr id="22" name="Title 2">
            <a:extLst>
              <a:ext uri="{FF2B5EF4-FFF2-40B4-BE49-F238E27FC236}">
                <a16:creationId xmlns:a16="http://schemas.microsoft.com/office/drawing/2014/main" id="{D5B0C2C4-4C9C-65C7-75E2-395E30219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65125"/>
            <a:ext cx="10771632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Data Visualization PLOTS </a:t>
            </a:r>
          </a:p>
        </p:txBody>
      </p:sp>
      <p:sp>
        <p:nvSpPr>
          <p:cNvPr id="24" name="Date Placeholder 4">
            <a:extLst>
              <a:ext uri="{FF2B5EF4-FFF2-40B4-BE49-F238E27FC236}">
                <a16:creationId xmlns:a16="http://schemas.microsoft.com/office/drawing/2014/main" id="{D4217E19-555E-B86B-F4E5-FD6510AE75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9/3/20XX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990A87-F50B-1B90-29B2-774F72009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86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Placeholder 8" descr="mountains at sunset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41" b="41"/>
          <a:stretch/>
        </p:blipFill>
        <p:spPr/>
      </p:pic>
      <p:pic>
        <p:nvPicPr>
          <p:cNvPr id="11" name="Picture Placeholder 10" descr="mountains at sunset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347" b="347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5" name="Picture Placeholder 14" descr="mountains under near dusk sky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16" r="16"/>
          <a:stretch/>
        </p:blipFill>
        <p:spPr/>
      </p:pic>
      <p:pic>
        <p:nvPicPr>
          <p:cNvPr id="13" name="Picture Placeholder 12" descr="mountains under the night sky just before dawn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D909BD3F-B240-4348-8BE3-67FDD68BA7A7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4A67D12-FAB5-406C-9279-3EAA5A20A6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{B125ECB1-F7A6-4EBF-8EF2-A7AEC29F8058}tf89338750_win32</Template>
  <TotalTime>29</TotalTime>
  <Words>232</Words>
  <Application>Microsoft Office PowerPoint</Application>
  <PresentationFormat>Widescreen</PresentationFormat>
  <Paragraphs>33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Times New Roman</vt:lpstr>
      <vt:lpstr>Univers</vt:lpstr>
      <vt:lpstr>Custom</vt:lpstr>
      <vt:lpstr>JOURNEY SCRAPBOOK                 </vt:lpstr>
      <vt:lpstr>                                                                                                                        Power BI  </vt:lpstr>
      <vt:lpstr>Data Loading in Power BI</vt:lpstr>
      <vt:lpstr>Visualization Filters</vt:lpstr>
      <vt:lpstr>Data Modelling</vt:lpstr>
      <vt:lpstr>Data Visualization PLOTS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Galaxy</dc:title>
  <dc:creator>Katyal, Shruti SBOBNG-PTIY/FUD</dc:creator>
  <cp:lastModifiedBy>Katyal, Shruti SBOBNG-PTIY/FUD</cp:lastModifiedBy>
  <cp:revision>3</cp:revision>
  <dcterms:created xsi:type="dcterms:W3CDTF">2023-09-15T10:37:17Z</dcterms:created>
  <dcterms:modified xsi:type="dcterms:W3CDTF">2023-09-15T11:06:31Z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